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Slab Light"/>
      <p:regular r:id="rId25"/>
      <p:bold r:id="rId26"/>
    </p:embeddedFont>
    <p:embeddedFont>
      <p:font typeface="Roboto Slab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Squada One"/>
      <p:regular r:id="rId33"/>
    </p:embeddedFont>
    <p:embeddedFont>
      <p:font typeface="Nunito Sans SemiBold"/>
      <p:regular r:id="rId34"/>
      <p:bold r:id="rId35"/>
      <p:italic r:id="rId36"/>
      <p:boldItalic r:id="rId37"/>
    </p:embeddedFont>
    <p:embeddedFont>
      <p:font typeface="Roboto Light"/>
      <p:regular r:id="rId38"/>
      <p:bold r:id="rId39"/>
      <p:italic r:id="rId40"/>
      <p:boldItalic r:id="rId41"/>
    </p:embeddedFont>
    <p:embeddedFont>
      <p:font typeface="Nunito Sans ExtraBold"/>
      <p:bold r:id="rId42"/>
      <p:boldItalic r:id="rId43"/>
    </p:embeddedFont>
    <p:embeddedFont>
      <p:font typeface="Nunito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20" Type="http://schemas.openxmlformats.org/officeDocument/2006/relationships/slide" Target="slides/slide15.xml"/><Relationship Id="rId42" Type="http://schemas.openxmlformats.org/officeDocument/2006/relationships/font" Target="fonts/NunitoSansExtraBold-bold.fntdata"/><Relationship Id="rId41" Type="http://schemas.openxmlformats.org/officeDocument/2006/relationships/font" Target="fonts/RobotoLight-boldItalic.fntdata"/><Relationship Id="rId22" Type="http://schemas.openxmlformats.org/officeDocument/2006/relationships/slide" Target="slides/slide17.xml"/><Relationship Id="rId44" Type="http://schemas.openxmlformats.org/officeDocument/2006/relationships/font" Target="fonts/NunitoSans-regular.fntdata"/><Relationship Id="rId21" Type="http://schemas.openxmlformats.org/officeDocument/2006/relationships/slide" Target="slides/slide16.xml"/><Relationship Id="rId43" Type="http://schemas.openxmlformats.org/officeDocument/2006/relationships/font" Target="fonts/NunitoSansExtraBold-boldItalic.fntdata"/><Relationship Id="rId24" Type="http://schemas.openxmlformats.org/officeDocument/2006/relationships/slide" Target="slides/slide19.xml"/><Relationship Id="rId46" Type="http://schemas.openxmlformats.org/officeDocument/2006/relationships/font" Target="fonts/NunitoSans-italic.fntdata"/><Relationship Id="rId23" Type="http://schemas.openxmlformats.org/officeDocument/2006/relationships/slide" Target="slides/slide18.xml"/><Relationship Id="rId45" Type="http://schemas.openxmlformats.org/officeDocument/2006/relationships/font" Target="fonts/Nuni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Light-bold.fntdata"/><Relationship Id="rId25" Type="http://schemas.openxmlformats.org/officeDocument/2006/relationships/font" Target="fonts/RobotoSlabLight-regular.fntdata"/><Relationship Id="rId47" Type="http://schemas.openxmlformats.org/officeDocument/2006/relationships/font" Target="fonts/NunitoSans-boldItalic.fntdata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SquadaOne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NunitoSansSemiBold-bold.fntdata"/><Relationship Id="rId12" Type="http://schemas.openxmlformats.org/officeDocument/2006/relationships/slide" Target="slides/slide7.xml"/><Relationship Id="rId34" Type="http://schemas.openxmlformats.org/officeDocument/2006/relationships/font" Target="fonts/NunitoSans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NunitoSans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Sans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RobotoLight-bold.fntdata"/><Relationship Id="rId16" Type="http://schemas.openxmlformats.org/officeDocument/2006/relationships/slide" Target="slides/slide11.xml"/><Relationship Id="rId38" Type="http://schemas.openxmlformats.org/officeDocument/2006/relationships/font" Target="fonts/Roboto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1d909c749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1d909c74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840aba79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c840aba79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840aba79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c840aba79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840aba79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c840aba79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840aba79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c840aba79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1d909c749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1d909c749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Landmarks are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define and record distances, angles, curves, and coordinates for quantitive morphological comparisons within and between groups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position must be reliable and repeatable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Homology: 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tructures that have common evolutionary origins across specimens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Landmark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correspondence: points based on anatomy, development, or function depending on the research question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5dfb181e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c5dfb181e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Landmarks are used to define and record distances, angles, curves, and coordinates for quantitive morphological comparisons within and between groups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position must be reliable and repeatable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Homology: 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tructures that have common evolutionary origins across specimens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Landmark correspondence: points based on anatomy, development, or function depending on the research question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1d909c74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1d909c74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Traditional landmarking derived from Bookstiens </a:t>
            </a:r>
            <a:r>
              <a:rPr lang="en"/>
              <a:t>initial</a:t>
            </a:r>
            <a:r>
              <a:rPr lang="en"/>
              <a:t> landmarking </a:t>
            </a:r>
            <a:r>
              <a:rPr lang="en"/>
              <a:t>theory; classified as either a point where three structures meet or the maxima of a curvature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Constructed landmarks are mathematically defined or extremal points between landmarks. “Filling the gaps”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Fuzzy landmarks are those which lack a precise location and thus are recorded multiple times and averaged to determine a final location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to overcome human error in landmark placing across large structures wi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c840aba79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c840aba79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840aba79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c840aba79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c840aba79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c840aba79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1d909c749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c1d909c74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840aba79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840aba79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Morphospace: the space spanned by the set of morphological variables used to describe and compare the taxa studied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Phylomorphospace: the projection of a phylogeny into a multivariate morphospace to map the history of a clade’s morphological diversification and infer the magnitude and direct of shape change along any branch of the phylogeny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Bookstein et al. 1985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Previously used to investigate the correlation between shifts in morphology, habitat, diet. Additionally the order of morphological transformations, convergence, partitioning, and to visualize adaptive radiations.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ordination: provides visual insights into macroevolutionary patterns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Other types include Phylogenetic PCA and Phylogenetically-Aligned Components Analysis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840aba79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840aba79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840aba79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840aba79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Magnitude: </a:t>
            </a:r>
            <a:r>
              <a:rPr lang="en">
                <a:solidFill>
                  <a:schemeClr val="dk1"/>
                </a:solidFill>
              </a:rPr>
              <a:t>Lineages with in the clade with high morphological diversity experiences more morphological change per phylogenetic branch on average than did lineages in the clade with low morphological diversity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Mode: </a:t>
            </a:r>
            <a:r>
              <a:rPr lang="en">
                <a:solidFill>
                  <a:schemeClr val="dk1"/>
                </a:solidFill>
              </a:rPr>
              <a:t>Neither clade experienced more morphological change per phylogenetic branch, but the clade with high morphological diversity explored more novel regions of morphospace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840aba79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840aba79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Circles are the pictured skulls.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A: </a:t>
            </a:r>
            <a:r>
              <a:rPr lang="en"/>
              <a:t>Morphologically diverse clade: distributed an equal amount of change more widely through morphospace and innovated continually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C: Morphologically less diverse clade: substantial morphological evolution but most of the clades expansion in morphospace occurred in the most basal branches. More derived portions of the radiation oscillated within previously explored limits.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840aba79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840aba79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840aba79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c840aba79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840aba79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840aba79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2475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59315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988" y="3938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550351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 1">
  <p:cSld name="2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/>
          <p:nvPr/>
        </p:nvSpPr>
        <p:spPr>
          <a:xfrm>
            <a:off x="2487950" y="-168499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2" type="ctrTitle"/>
          </p:nvPr>
        </p:nvSpPr>
        <p:spPr>
          <a:xfrm>
            <a:off x="2393097" y="1850875"/>
            <a:ext cx="43578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1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3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5" name="Google Shape;125;p12"/>
          <p:cNvSpPr txBox="1"/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12"/>
          <p:cNvSpPr txBox="1"/>
          <p:nvPr>
            <p:ph idx="1" type="subTitle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12"/>
          <p:cNvSpPr/>
          <p:nvPr/>
        </p:nvSpPr>
        <p:spPr>
          <a:xfrm>
            <a:off x="0" y="3237663"/>
            <a:ext cx="5957203" cy="1901058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/>
          <p:nvPr/>
        </p:nvSpPr>
        <p:spPr>
          <a:xfrm>
            <a:off x="0" y="0"/>
            <a:ext cx="2924434" cy="1144956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4888126" y="0"/>
            <a:ext cx="4255880" cy="2343529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"/>
          <p:cNvSpPr/>
          <p:nvPr/>
        </p:nvSpPr>
        <p:spPr>
          <a:xfrm>
            <a:off x="3807376" y="4360684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0" y="4248016"/>
            <a:ext cx="3347799" cy="890707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5697850" y="3760275"/>
            <a:ext cx="3446155" cy="1378454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0" y="0"/>
            <a:ext cx="1917920" cy="1664674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27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4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/>
        </p:nvSpPr>
        <p:spPr>
          <a:xfrm>
            <a:off x="263219" y="1498888"/>
            <a:ext cx="8213700" cy="2192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6772942" y="4673209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37" name="Google Shape;137;p13"/>
          <p:cNvSpPr txBox="1"/>
          <p:nvPr>
            <p:ph type="ctrTitle"/>
          </p:nvPr>
        </p:nvSpPr>
        <p:spPr>
          <a:xfrm flipH="1">
            <a:off x="2267119" y="1953315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" type="subTitle"/>
          </p:nvPr>
        </p:nvSpPr>
        <p:spPr>
          <a:xfrm flipH="1">
            <a:off x="4493231" y="2384065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39" name="Google Shape;139;p13"/>
          <p:cNvCxnSpPr/>
          <p:nvPr/>
        </p:nvCxnSpPr>
        <p:spPr>
          <a:xfrm>
            <a:off x="4370063" y="2151234"/>
            <a:ext cx="0" cy="887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3"/>
          <p:cNvSpPr/>
          <p:nvPr/>
        </p:nvSpPr>
        <p:spPr>
          <a:xfrm rot="10800000">
            <a:off x="2410401" y="2397"/>
            <a:ext cx="6733599" cy="2148840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 rot="10800000">
            <a:off x="5292458" y="3633192"/>
            <a:ext cx="3851542" cy="1507921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 rot="10800000">
            <a:off x="-1" y="2302581"/>
            <a:ext cx="5154801" cy="2838530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 rot="10800000">
            <a:off x="3728402" y="2394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"/>
          <p:cNvSpPr/>
          <p:nvPr/>
        </p:nvSpPr>
        <p:spPr>
          <a:xfrm rot="10800000">
            <a:off x="5359881" y="2388"/>
            <a:ext cx="3784119" cy="1006803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"/>
          <p:cNvSpPr/>
          <p:nvPr/>
        </p:nvSpPr>
        <p:spPr>
          <a:xfrm rot="10800000">
            <a:off x="-3" y="2392"/>
            <a:ext cx="3918328" cy="1567321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 rot="10800000">
            <a:off x="6618059" y="2948717"/>
            <a:ext cx="2525941" cy="2192396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5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9" name="Google Shape;149;p14"/>
          <p:cNvSpPr/>
          <p:nvPr/>
        </p:nvSpPr>
        <p:spPr>
          <a:xfrm>
            <a:off x="777400" y="1455325"/>
            <a:ext cx="2422200" cy="3775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3597675" y="-74450"/>
            <a:ext cx="2422200" cy="442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"/>
          <p:cNvSpPr txBox="1"/>
          <p:nvPr>
            <p:ph idx="1" type="subTitle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52" name="Google Shape;152;p14"/>
          <p:cNvSpPr txBox="1"/>
          <p:nvPr>
            <p:ph idx="2" type="subTitle"/>
          </p:nvPr>
        </p:nvSpPr>
        <p:spPr>
          <a:xfrm>
            <a:off x="922988" y="2567513"/>
            <a:ext cx="21309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3" type="subTitle"/>
          </p:nvPr>
        </p:nvSpPr>
        <p:spPr>
          <a:xfrm flipH="1">
            <a:off x="3645938" y="2286000"/>
            <a:ext cx="23256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4" type="subTitle"/>
          </p:nvPr>
        </p:nvSpPr>
        <p:spPr>
          <a:xfrm>
            <a:off x="3743190" y="2567513"/>
            <a:ext cx="21309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14"/>
          <p:cNvSpPr/>
          <p:nvPr/>
        </p:nvSpPr>
        <p:spPr>
          <a:xfrm rot="10800000">
            <a:off x="2945906" y="-1824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"/>
          <p:cNvSpPr/>
          <p:nvPr/>
        </p:nvSpPr>
        <p:spPr>
          <a:xfrm rot="10800000">
            <a:off x="0" y="-1825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"/>
          <p:cNvSpPr/>
          <p:nvPr/>
        </p:nvSpPr>
        <p:spPr>
          <a:xfrm rot="10800000">
            <a:off x="6" y="-1824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/>
          <p:cNvSpPr/>
          <p:nvPr/>
        </p:nvSpPr>
        <p:spPr>
          <a:xfrm rot="10800000">
            <a:off x="5" y="3647533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4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/>
          <p:cNvSpPr/>
          <p:nvPr/>
        </p:nvSpPr>
        <p:spPr>
          <a:xfrm rot="10800000">
            <a:off x="10" y="742546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6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/>
          <p:nvPr/>
        </p:nvSpPr>
        <p:spPr>
          <a:xfrm>
            <a:off x="768875" y="-54929"/>
            <a:ext cx="17892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5"/>
          <p:cNvSpPr/>
          <p:nvPr/>
        </p:nvSpPr>
        <p:spPr>
          <a:xfrm>
            <a:off x="2761550" y="1360646"/>
            <a:ext cx="17868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4758546" y="-54929"/>
            <a:ext cx="17619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5"/>
          <p:cNvSpPr txBox="1"/>
          <p:nvPr>
            <p:ph idx="1" type="subTitle"/>
          </p:nvPr>
        </p:nvSpPr>
        <p:spPr>
          <a:xfrm flipH="1">
            <a:off x="906049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65" name="Google Shape;165;p15"/>
          <p:cNvSpPr txBox="1"/>
          <p:nvPr>
            <p:ph idx="2" type="subTitle"/>
          </p:nvPr>
        </p:nvSpPr>
        <p:spPr>
          <a:xfrm>
            <a:off x="906244" y="2415113"/>
            <a:ext cx="15144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6" name="Google Shape;166;p15"/>
          <p:cNvSpPr txBox="1"/>
          <p:nvPr>
            <p:ph idx="3" type="subTitle"/>
          </p:nvPr>
        </p:nvSpPr>
        <p:spPr>
          <a:xfrm flipH="1">
            <a:off x="2897617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67" name="Google Shape;167;p15"/>
          <p:cNvSpPr txBox="1"/>
          <p:nvPr>
            <p:ph idx="4" type="subTitle"/>
          </p:nvPr>
        </p:nvSpPr>
        <p:spPr>
          <a:xfrm>
            <a:off x="2897813" y="2415113"/>
            <a:ext cx="15144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5" type="subTitle"/>
          </p:nvPr>
        </p:nvSpPr>
        <p:spPr>
          <a:xfrm flipH="1">
            <a:off x="4882125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69" name="Google Shape;169;p15"/>
          <p:cNvSpPr txBox="1"/>
          <p:nvPr>
            <p:ph idx="6" type="subTitle"/>
          </p:nvPr>
        </p:nvSpPr>
        <p:spPr>
          <a:xfrm>
            <a:off x="4882322" y="2415113"/>
            <a:ext cx="15144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15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INE + TITLE + SUBTITLE">
  <p:cSld name="2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16"/>
          <p:cNvSpPr txBox="1"/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9" name="Google Shape;179;p16"/>
          <p:cNvSpPr txBox="1"/>
          <p:nvPr>
            <p:ph idx="1" type="subTitle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0" name="Google Shape;180;p1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6804150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8182185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6780000" dist="1714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7417929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4678424" y="4546187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6"/>
          <p:cNvSpPr/>
          <p:nvPr/>
        </p:nvSpPr>
        <p:spPr>
          <a:xfrm>
            <a:off x="0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0" y="3075"/>
            <a:ext cx="1944089" cy="1397138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4926743" y="0"/>
            <a:ext cx="2319503" cy="682705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5913146" y="0"/>
            <a:ext cx="3226701" cy="1925135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3_Diapositiva de título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0" y="3475"/>
            <a:ext cx="9144000" cy="5136600"/>
          </a:xfrm>
          <a:prstGeom prst="rect">
            <a:avLst/>
          </a:prstGeom>
          <a:solidFill>
            <a:srgbClr val="FFFFFF">
              <a:alpha val="3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 txBox="1"/>
          <p:nvPr>
            <p:ph type="ctrTitle"/>
          </p:nvPr>
        </p:nvSpPr>
        <p:spPr>
          <a:xfrm>
            <a:off x="1079400" y="1222075"/>
            <a:ext cx="32871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4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/>
          <p:nvPr/>
        </p:nvSpPr>
        <p:spPr>
          <a:xfrm flipH="1">
            <a:off x="1028325" y="399713"/>
            <a:ext cx="7083900" cy="4344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194" name="Google Shape;194;p18"/>
          <p:cNvSpPr txBox="1"/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b="0" sz="5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18"/>
          <p:cNvSpPr txBox="1"/>
          <p:nvPr>
            <p:ph idx="1" type="subTitle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196" name="Google Shape;196;p18"/>
          <p:cNvCxnSpPr/>
          <p:nvPr/>
        </p:nvCxnSpPr>
        <p:spPr>
          <a:xfrm rot="10800000">
            <a:off x="2962931" y="2914144"/>
            <a:ext cx="3212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18"/>
          <p:cNvSpPr/>
          <p:nvPr/>
        </p:nvSpPr>
        <p:spPr>
          <a:xfrm>
            <a:off x="4863180" y="3041523"/>
            <a:ext cx="4277414" cy="2101968"/>
          </a:xfrm>
          <a:custGeom>
            <a:rect b="b" l="l" r="r" t="t"/>
            <a:pathLst>
              <a:path extrusionOk="0" h="8582" w="17464">
                <a:moveTo>
                  <a:pt x="16370" y="1"/>
                </a:moveTo>
                <a:cubicBezTo>
                  <a:pt x="15547" y="1"/>
                  <a:pt x="14791" y="341"/>
                  <a:pt x="14270" y="1361"/>
                </a:cubicBezTo>
                <a:cubicBezTo>
                  <a:pt x="13465" y="2920"/>
                  <a:pt x="12816" y="3336"/>
                  <a:pt x="12233" y="3336"/>
                </a:cubicBezTo>
                <a:cubicBezTo>
                  <a:pt x="11826" y="3336"/>
                  <a:pt x="11450" y="3132"/>
                  <a:pt x="11077" y="2974"/>
                </a:cubicBezTo>
                <a:cubicBezTo>
                  <a:pt x="10441" y="2702"/>
                  <a:pt x="8470" y="1319"/>
                  <a:pt x="6737" y="1319"/>
                </a:cubicBezTo>
                <a:cubicBezTo>
                  <a:pt x="6024" y="1319"/>
                  <a:pt x="5351" y="1553"/>
                  <a:pt x="4828" y="2194"/>
                </a:cubicBezTo>
                <a:cubicBezTo>
                  <a:pt x="3349" y="4029"/>
                  <a:pt x="3405" y="4562"/>
                  <a:pt x="3059" y="4562"/>
                </a:cubicBezTo>
                <a:cubicBezTo>
                  <a:pt x="2988" y="4562"/>
                  <a:pt x="2899" y="4539"/>
                  <a:pt x="2777" y="4501"/>
                </a:cubicBezTo>
                <a:cubicBezTo>
                  <a:pt x="2423" y="4385"/>
                  <a:pt x="1922" y="4163"/>
                  <a:pt x="1460" y="4163"/>
                </a:cubicBezTo>
                <a:cubicBezTo>
                  <a:pt x="991" y="4163"/>
                  <a:pt x="563" y="4393"/>
                  <a:pt x="375" y="5196"/>
                </a:cubicBezTo>
                <a:cubicBezTo>
                  <a:pt x="0" y="6787"/>
                  <a:pt x="1870" y="7257"/>
                  <a:pt x="1870" y="7257"/>
                </a:cubicBezTo>
                <a:lnTo>
                  <a:pt x="5822" y="7919"/>
                </a:lnTo>
                <a:lnTo>
                  <a:pt x="10094" y="7257"/>
                </a:lnTo>
                <a:lnTo>
                  <a:pt x="11376" y="8581"/>
                </a:lnTo>
                <a:lnTo>
                  <a:pt x="17464" y="8581"/>
                </a:lnTo>
                <a:lnTo>
                  <a:pt x="17464" y="165"/>
                </a:lnTo>
                <a:cubicBezTo>
                  <a:pt x="17096" y="65"/>
                  <a:pt x="16726" y="1"/>
                  <a:pt x="1637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834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>
            <a:off x="5004272" y="0"/>
            <a:ext cx="2307201" cy="716694"/>
          </a:xfrm>
          <a:custGeom>
            <a:rect b="b" l="l" r="r" t="t"/>
            <a:pathLst>
              <a:path extrusionOk="0" h="1072" w="3451">
                <a:moveTo>
                  <a:pt x="128" y="1"/>
                </a:moveTo>
                <a:cubicBezTo>
                  <a:pt x="0" y="300"/>
                  <a:pt x="21" y="599"/>
                  <a:pt x="278" y="877"/>
                </a:cubicBezTo>
                <a:cubicBezTo>
                  <a:pt x="404" y="1013"/>
                  <a:pt x="581" y="1072"/>
                  <a:pt x="797" y="1072"/>
                </a:cubicBezTo>
                <a:cubicBezTo>
                  <a:pt x="1455" y="1072"/>
                  <a:pt x="2468" y="524"/>
                  <a:pt x="3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7527484" y="0"/>
            <a:ext cx="1613116" cy="3240912"/>
          </a:xfrm>
          <a:custGeom>
            <a:rect b="b" l="l" r="r" t="t"/>
            <a:pathLst>
              <a:path extrusionOk="0" h="9272" w="4615">
                <a:moveTo>
                  <a:pt x="2372" y="1"/>
                </a:moveTo>
                <a:cubicBezTo>
                  <a:pt x="2105" y="1090"/>
                  <a:pt x="1" y="1902"/>
                  <a:pt x="374" y="3280"/>
                </a:cubicBezTo>
                <a:cubicBezTo>
                  <a:pt x="759" y="4690"/>
                  <a:pt x="2062" y="4209"/>
                  <a:pt x="2916" y="5609"/>
                </a:cubicBezTo>
                <a:cubicBezTo>
                  <a:pt x="3632" y="6794"/>
                  <a:pt x="3248" y="8225"/>
                  <a:pt x="4615" y="9272"/>
                </a:cubicBezTo>
                <a:lnTo>
                  <a:pt x="46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1360333" y="4515993"/>
            <a:ext cx="1365716" cy="627504"/>
          </a:xfrm>
          <a:custGeom>
            <a:rect b="b" l="l" r="r" t="t"/>
            <a:pathLst>
              <a:path extrusionOk="0" h="2562" w="5576">
                <a:moveTo>
                  <a:pt x="3087" y="0"/>
                </a:moveTo>
                <a:cubicBezTo>
                  <a:pt x="2895" y="0"/>
                  <a:pt x="2689" y="46"/>
                  <a:pt x="2467" y="147"/>
                </a:cubicBezTo>
                <a:cubicBezTo>
                  <a:pt x="1399" y="628"/>
                  <a:pt x="791" y="1782"/>
                  <a:pt x="1" y="2561"/>
                </a:cubicBezTo>
                <a:lnTo>
                  <a:pt x="5576" y="2561"/>
                </a:lnTo>
                <a:lnTo>
                  <a:pt x="5565" y="2551"/>
                </a:lnTo>
                <a:cubicBezTo>
                  <a:pt x="4932" y="1706"/>
                  <a:pt x="4266" y="0"/>
                  <a:pt x="308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17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-11145" y="4049649"/>
            <a:ext cx="703922" cy="1093846"/>
          </a:xfrm>
          <a:custGeom>
            <a:rect b="b" l="l" r="r" t="t"/>
            <a:pathLst>
              <a:path extrusionOk="0" h="4466" w="2874">
                <a:moveTo>
                  <a:pt x="0" y="1"/>
                </a:moveTo>
                <a:lnTo>
                  <a:pt x="0" y="4465"/>
                </a:lnTo>
                <a:lnTo>
                  <a:pt x="2874" y="4465"/>
                </a:lnTo>
                <a:cubicBezTo>
                  <a:pt x="2297" y="3152"/>
                  <a:pt x="1977" y="5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4083572" y="4223548"/>
            <a:ext cx="4136336" cy="919948"/>
          </a:xfrm>
          <a:custGeom>
            <a:rect b="b" l="l" r="r" t="t"/>
            <a:pathLst>
              <a:path extrusionOk="0" h="3756" w="16888">
                <a:moveTo>
                  <a:pt x="7399" y="1"/>
                </a:moveTo>
                <a:cubicBezTo>
                  <a:pt x="5849" y="1"/>
                  <a:pt x="4332" y="422"/>
                  <a:pt x="3013" y="1523"/>
                </a:cubicBezTo>
                <a:cubicBezTo>
                  <a:pt x="1731" y="2591"/>
                  <a:pt x="759" y="3339"/>
                  <a:pt x="1" y="3755"/>
                </a:cubicBezTo>
                <a:lnTo>
                  <a:pt x="16887" y="3755"/>
                </a:lnTo>
                <a:cubicBezTo>
                  <a:pt x="15103" y="2478"/>
                  <a:pt x="11156" y="1"/>
                  <a:pt x="739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1746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-11145" y="1446793"/>
            <a:ext cx="902803" cy="2503649"/>
          </a:xfrm>
          <a:custGeom>
            <a:rect b="b" l="l" r="r" t="t"/>
            <a:pathLst>
              <a:path extrusionOk="0" h="10222" w="3686">
                <a:moveTo>
                  <a:pt x="0" y="1"/>
                </a:moveTo>
                <a:lnTo>
                  <a:pt x="0" y="10222"/>
                </a:lnTo>
                <a:cubicBezTo>
                  <a:pt x="1251" y="9421"/>
                  <a:pt x="3012" y="9955"/>
                  <a:pt x="3237" y="9101"/>
                </a:cubicBezTo>
                <a:cubicBezTo>
                  <a:pt x="3515" y="8086"/>
                  <a:pt x="781" y="7765"/>
                  <a:pt x="674" y="6676"/>
                </a:cubicBezTo>
                <a:cubicBezTo>
                  <a:pt x="534" y="5244"/>
                  <a:pt x="3686" y="5309"/>
                  <a:pt x="3344" y="2628"/>
                </a:cubicBezTo>
                <a:cubicBezTo>
                  <a:pt x="3119" y="844"/>
                  <a:pt x="1229" y="2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-123558" y="0"/>
            <a:ext cx="3404969" cy="2815414"/>
          </a:xfrm>
          <a:custGeom>
            <a:rect b="b" l="l" r="r" t="t"/>
            <a:pathLst>
              <a:path extrusionOk="0" h="9742" w="11782">
                <a:moveTo>
                  <a:pt x="459" y="1"/>
                </a:moveTo>
                <a:lnTo>
                  <a:pt x="459" y="9742"/>
                </a:lnTo>
                <a:cubicBezTo>
                  <a:pt x="823" y="9699"/>
                  <a:pt x="1100" y="9603"/>
                  <a:pt x="1271" y="9454"/>
                </a:cubicBezTo>
                <a:cubicBezTo>
                  <a:pt x="2425" y="8439"/>
                  <a:pt x="1" y="5886"/>
                  <a:pt x="1133" y="5555"/>
                </a:cubicBezTo>
                <a:cubicBezTo>
                  <a:pt x="1262" y="5518"/>
                  <a:pt x="1409" y="5502"/>
                  <a:pt x="1569" y="5502"/>
                </a:cubicBezTo>
                <a:cubicBezTo>
                  <a:pt x="2574" y="5502"/>
                  <a:pt x="4088" y="6129"/>
                  <a:pt x="4990" y="6129"/>
                </a:cubicBezTo>
                <a:cubicBezTo>
                  <a:pt x="5197" y="6129"/>
                  <a:pt x="5372" y="6096"/>
                  <a:pt x="5501" y="6014"/>
                </a:cubicBezTo>
                <a:cubicBezTo>
                  <a:pt x="6782" y="5192"/>
                  <a:pt x="4764" y="3120"/>
                  <a:pt x="5159" y="2426"/>
                </a:cubicBezTo>
                <a:cubicBezTo>
                  <a:pt x="6078" y="812"/>
                  <a:pt x="10041" y="2180"/>
                  <a:pt x="1178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7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idx="1" type="subTitle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cxnSp>
        <p:nvCxnSpPr>
          <p:cNvPr id="207" name="Google Shape;207;p19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19"/>
          <p:cNvSpPr txBox="1"/>
          <p:nvPr>
            <p:ph idx="2" type="subTitle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9" name="Google Shape;209;p19"/>
          <p:cNvSpPr/>
          <p:nvPr/>
        </p:nvSpPr>
        <p:spPr>
          <a:xfrm flipH="1">
            <a:off x="116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 flipH="1">
            <a:off x="116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 flipH="1">
            <a:off x="750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 flipH="1">
            <a:off x="1817695" y="4620312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 flipH="1">
            <a:off x="116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 txBox="1"/>
          <p:nvPr>
            <p:ph hasCustomPrompt="1"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b="0" sz="4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 1">
  <p:cSld name="7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>
            <p:ph idx="1" type="subTitle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0" name="Google Shape;220;p20"/>
          <p:cNvSpPr txBox="1"/>
          <p:nvPr>
            <p:ph idx="2" type="subTitle"/>
          </p:nvPr>
        </p:nvSpPr>
        <p:spPr>
          <a:xfrm>
            <a:off x="214397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20"/>
          <p:cNvSpPr/>
          <p:nvPr/>
        </p:nvSpPr>
        <p:spPr>
          <a:xfrm flipH="1">
            <a:off x="41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 flipH="1">
            <a:off x="41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 flipH="1">
            <a:off x="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 flipH="1">
            <a:off x="1817695" y="4620312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 flipH="1">
            <a:off x="41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20"/>
          <p:cNvCxnSpPr/>
          <p:nvPr/>
        </p:nvCxnSpPr>
        <p:spPr>
          <a:xfrm rot="10800000">
            <a:off x="8007675" y="0"/>
            <a:ext cx="0" cy="30945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ITLE + SUBTITLE">
  <p:cSld name="1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 flipH="1">
            <a:off x="6179302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5723512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6187292" y="0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flipH="1">
            <a:off x="5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8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/>
          <p:nvPr/>
        </p:nvSpPr>
        <p:spPr>
          <a:xfrm flipH="1">
            <a:off x="7145715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 flipH="1">
            <a:off x="4165774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 flipH="1">
            <a:off x="6122600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 txBox="1"/>
          <p:nvPr>
            <p:ph type="ctrTitle"/>
          </p:nvPr>
        </p:nvSpPr>
        <p:spPr>
          <a:xfrm flipH="1">
            <a:off x="60531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10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1">
  <p:cSld name="10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6937646" y="-123570"/>
            <a:ext cx="17619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6937646" y="2710354"/>
            <a:ext cx="17619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 txBox="1"/>
          <p:nvPr>
            <p:ph idx="1" type="subTitle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0" name="Google Shape;250;p23"/>
          <p:cNvSpPr txBox="1"/>
          <p:nvPr>
            <p:ph idx="2" type="subTitle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1" name="Google Shape;251;p23"/>
          <p:cNvSpPr txBox="1"/>
          <p:nvPr>
            <p:ph idx="3" type="subTitle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2" name="Google Shape;252;p23"/>
          <p:cNvSpPr txBox="1"/>
          <p:nvPr>
            <p:ph idx="4" type="subTitle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idx="5" type="subTitle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4" name="Google Shape;254;p23"/>
          <p:cNvSpPr txBox="1"/>
          <p:nvPr>
            <p:ph idx="6" type="subTitle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5" name="Google Shape;255;p23"/>
          <p:cNvSpPr txBox="1"/>
          <p:nvPr>
            <p:ph idx="7" type="subTitle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8" type="subTitle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7" name="Google Shape;257;p23"/>
          <p:cNvSpPr txBox="1"/>
          <p:nvPr>
            <p:ph idx="9" type="subTitle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13" type="subTitle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idx="14" type="subTitle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60" name="Google Shape;260;p23"/>
          <p:cNvSpPr txBox="1"/>
          <p:nvPr>
            <p:ph idx="15" type="subTitle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1" name="Google Shape;261;p23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9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/>
          <p:nvPr/>
        </p:nvSpPr>
        <p:spPr>
          <a:xfrm>
            <a:off x="2914150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4835821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6757492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2" name="Google Shape;272;p24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/>
          <p:nvPr/>
        </p:nvSpPr>
        <p:spPr>
          <a:xfrm flipH="1">
            <a:off x="6835494" y="2521126"/>
            <a:ext cx="2308508" cy="2622377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 flipH="1">
            <a:off x="4168262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 txBox="1"/>
          <p:nvPr>
            <p:ph idx="1" type="subTitle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idx="2" type="subTitle"/>
          </p:nvPr>
        </p:nvSpPr>
        <p:spPr>
          <a:xfrm>
            <a:off x="3048262" y="2526550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7" name="Google Shape;277;p24"/>
          <p:cNvSpPr txBox="1"/>
          <p:nvPr>
            <p:ph idx="3" type="subTitle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78" name="Google Shape;278;p24"/>
          <p:cNvSpPr txBox="1"/>
          <p:nvPr>
            <p:ph idx="4" type="subTitle"/>
          </p:nvPr>
        </p:nvSpPr>
        <p:spPr>
          <a:xfrm>
            <a:off x="4980647" y="2526550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9" name="Google Shape;279;p24"/>
          <p:cNvSpPr txBox="1"/>
          <p:nvPr>
            <p:ph idx="5" type="subTitle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0" name="Google Shape;280;p24"/>
          <p:cNvSpPr txBox="1"/>
          <p:nvPr>
            <p:ph idx="6" type="subTitle"/>
          </p:nvPr>
        </p:nvSpPr>
        <p:spPr>
          <a:xfrm>
            <a:off x="6913050" y="2526550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1">
  <p:cSld name="1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/>
          <p:nvPr/>
        </p:nvSpPr>
        <p:spPr>
          <a:xfrm>
            <a:off x="607254" y="-74450"/>
            <a:ext cx="2347500" cy="531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84" name="Google Shape;284;p25"/>
          <p:cNvSpPr txBox="1"/>
          <p:nvPr>
            <p:ph type="ctrTitle"/>
          </p:nvPr>
        </p:nvSpPr>
        <p:spPr>
          <a:xfrm flipH="1">
            <a:off x="799804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5" name="Google Shape;285;p25"/>
          <p:cNvSpPr txBox="1"/>
          <p:nvPr>
            <p:ph idx="1" type="subTitle"/>
          </p:nvPr>
        </p:nvSpPr>
        <p:spPr>
          <a:xfrm>
            <a:off x="799804" y="3330788"/>
            <a:ext cx="18330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6" name="Google Shape;286;p25"/>
          <p:cNvSpPr/>
          <p:nvPr/>
        </p:nvSpPr>
        <p:spPr>
          <a:xfrm>
            <a:off x="4125313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6438617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978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7063950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386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>
            <a:off x="6969648" y="0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4920000" dist="1047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755824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80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2">
  <p:cSld name="1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>
            <a:off x="6033625" y="-46375"/>
            <a:ext cx="2347500" cy="5285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94" name="Google Shape;294;p26"/>
          <p:cNvSpPr txBox="1"/>
          <p:nvPr>
            <p:ph type="ctrTitle"/>
          </p:nvPr>
        </p:nvSpPr>
        <p:spPr>
          <a:xfrm flipH="1">
            <a:off x="5881688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5" name="Google Shape;295;p26"/>
          <p:cNvSpPr txBox="1"/>
          <p:nvPr>
            <p:ph idx="1" type="subTitle"/>
          </p:nvPr>
        </p:nvSpPr>
        <p:spPr>
          <a:xfrm>
            <a:off x="6357113" y="3330788"/>
            <a:ext cx="18330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6" name="Google Shape;296;p26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4" name="Google Shape;304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5" name="Google Shape;30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4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4"/>
          <p:cNvSpPr txBox="1"/>
          <p:nvPr>
            <p:ph idx="1" type="subTitle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subTitle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4" type="subTitle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5" type="subTitle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6" type="subTitle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hasCustomPrompt="1"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4"/>
          <p:cNvSpPr txBox="1"/>
          <p:nvPr>
            <p:ph hasCustomPrompt="1"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4"/>
          <p:cNvSpPr txBox="1"/>
          <p:nvPr>
            <p:ph hasCustomPrompt="1" idx="9" type="title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4"/>
          <p:cNvSpPr txBox="1"/>
          <p:nvPr>
            <p:ph idx="13" type="subTitle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4" type="subTitle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hasCustomPrompt="1" idx="15" type="title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/>
          <p:nvPr/>
        </p:nvSpPr>
        <p:spPr>
          <a:xfrm>
            <a:off x="8554105" y="1019672"/>
            <a:ext cx="89" cy="89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4484504" y="0"/>
            <a:ext cx="4659494" cy="1452739"/>
          </a:xfrm>
          <a:custGeom>
            <a:rect b="b" l="l" r="r" t="t"/>
            <a:pathLst>
              <a:path extrusionOk="0" h="5931" w="19023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0" y="0"/>
            <a:ext cx="4733407" cy="1794523"/>
          </a:xfrm>
          <a:custGeom>
            <a:rect b="b" l="l" r="r" t="t"/>
            <a:pathLst>
              <a:path extrusionOk="0" h="5661" w="14932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2430680" y="3561676"/>
            <a:ext cx="6232008" cy="1581823"/>
          </a:xfrm>
          <a:custGeom>
            <a:rect b="b" l="l" r="r" t="t"/>
            <a:pathLst>
              <a:path extrusionOk="0" h="6458" w="25443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0" y="0"/>
            <a:ext cx="3243835" cy="1269575"/>
          </a:xfrm>
          <a:custGeom>
            <a:rect b="b" l="l" r="r" t="t"/>
            <a:pathLst>
              <a:path extrusionOk="0" h="4005" w="10233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063207" y="2603225"/>
            <a:ext cx="5080790" cy="2540273"/>
          </a:xfrm>
          <a:custGeom>
            <a:rect b="b" l="l" r="r" t="t"/>
            <a:pathLst>
              <a:path extrusionOk="0" h="10371" w="20743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 flipH="1">
            <a:off x="1822094" y="2958919"/>
            <a:ext cx="55011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quada One"/>
              <a:buNone/>
              <a:defRPr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1820800" y="2848425"/>
            <a:ext cx="41109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5"/>
          <p:cNvSpPr/>
          <p:nvPr/>
        </p:nvSpPr>
        <p:spPr>
          <a:xfrm>
            <a:off x="6279" y="2606319"/>
            <a:ext cx="4521" cy="6329"/>
          </a:xfrm>
          <a:custGeom>
            <a:rect b="b" l="l" r="r" t="t"/>
            <a:pathLst>
              <a:path extrusionOk="0" h="84" w="60">
                <a:moveTo>
                  <a:pt x="1" y="0"/>
                </a:moveTo>
                <a:lnTo>
                  <a:pt x="20" y="39"/>
                </a:lnTo>
                <a:lnTo>
                  <a:pt x="59" y="83"/>
                </a:lnTo>
                <a:lnTo>
                  <a:pt x="1" y="0"/>
                </a:lnTo>
                <a:close/>
              </a:path>
            </a:pathLst>
          </a:custGeom>
          <a:solidFill>
            <a:srgbClr val="1414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4847" y="5142018"/>
            <a:ext cx="7384" cy="75"/>
          </a:xfrm>
          <a:custGeom>
            <a:rect b="b" l="l" r="r" t="t"/>
            <a:pathLst>
              <a:path extrusionOk="0" h="1" w="98">
                <a:moveTo>
                  <a:pt x="9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close/>
              </a:path>
            </a:pathLst>
          </a:custGeom>
          <a:solidFill>
            <a:srgbClr val="B0B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6876874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342869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313219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12225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12225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+ TEXT">
  <p:cSld name="1_Título y objetos_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131100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 txBox="1"/>
          <p:nvPr>
            <p:ph type="ctrTitle"/>
          </p:nvPr>
        </p:nvSpPr>
        <p:spPr>
          <a:xfrm flipH="1">
            <a:off x="111963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1" type="subTitle"/>
          </p:nvPr>
        </p:nvSpPr>
        <p:spPr>
          <a:xfrm>
            <a:off x="4670656" y="1815144"/>
            <a:ext cx="3353700" cy="151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+ TEXT 1">
  <p:cSld name="1_Título y objetos_3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 flipH="1">
            <a:off x="4842306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 txBox="1"/>
          <p:nvPr>
            <p:ph type="ctrTitle"/>
          </p:nvPr>
        </p:nvSpPr>
        <p:spPr>
          <a:xfrm>
            <a:off x="506096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1" type="subTitle"/>
          </p:nvPr>
        </p:nvSpPr>
        <p:spPr>
          <a:xfrm flipH="1">
            <a:off x="946950" y="1815144"/>
            <a:ext cx="3353700" cy="151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+ SUBTITLE">
  <p:cSld name="1_Título y objetos_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/>
          <p:nvPr/>
        </p:nvSpPr>
        <p:spPr>
          <a:xfrm flipH="1">
            <a:off x="2266913" y="876994"/>
            <a:ext cx="4606800" cy="4323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80" name="Google Shape;80;p8"/>
          <p:cNvSpPr txBox="1"/>
          <p:nvPr>
            <p:ph hasCustomPrompt="1" type="title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8"/>
          <p:cNvSpPr txBox="1"/>
          <p:nvPr>
            <p:ph idx="1" type="subTitle"/>
          </p:nvPr>
        </p:nvSpPr>
        <p:spPr>
          <a:xfrm>
            <a:off x="2895188" y="3034744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8"/>
          <p:cNvSpPr/>
          <p:nvPr/>
        </p:nvSpPr>
        <p:spPr>
          <a:xfrm flipH="1" rot="10800000">
            <a:off x="5059867" y="0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 flipH="1" rot="10800000">
            <a:off x="6" y="3324574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 flipH="1" rot="10800000">
            <a:off x="7359611" y="0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 flipH="1" rot="10800000">
            <a:off x="-132275" y="1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 flipH="1" rot="10800000">
            <a:off x="-3926" y="3937414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SUBTITLES">
  <p:cSld name="1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 flipH="1">
            <a:off x="2266913" y="-50625"/>
            <a:ext cx="4606800" cy="4344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89" name="Google Shape;89;p9"/>
          <p:cNvSpPr txBox="1"/>
          <p:nvPr>
            <p:ph hasCustomPrompt="1" type="title"/>
          </p:nvPr>
        </p:nvSpPr>
        <p:spPr>
          <a:xfrm>
            <a:off x="1376775" y="1093017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9"/>
          <p:cNvSpPr txBox="1"/>
          <p:nvPr>
            <p:ph hasCustomPrompt="1" idx="2" type="title"/>
          </p:nvPr>
        </p:nvSpPr>
        <p:spPr>
          <a:xfrm>
            <a:off x="1376775" y="1953679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9"/>
          <p:cNvSpPr txBox="1"/>
          <p:nvPr>
            <p:ph hasCustomPrompt="1" idx="3" type="title"/>
          </p:nvPr>
        </p:nvSpPr>
        <p:spPr>
          <a:xfrm>
            <a:off x="1376775" y="2842917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9"/>
          <p:cNvSpPr txBox="1"/>
          <p:nvPr>
            <p:ph idx="1" type="subTitle"/>
          </p:nvPr>
        </p:nvSpPr>
        <p:spPr>
          <a:xfrm>
            <a:off x="2895188" y="1662988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4" type="subTitle"/>
          </p:nvPr>
        </p:nvSpPr>
        <p:spPr>
          <a:xfrm>
            <a:off x="2895188" y="2543319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9"/>
          <p:cNvSpPr txBox="1"/>
          <p:nvPr>
            <p:ph idx="5" type="subTitle"/>
          </p:nvPr>
        </p:nvSpPr>
        <p:spPr>
          <a:xfrm>
            <a:off x="2895188" y="3423650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9"/>
          <p:cNvSpPr/>
          <p:nvPr/>
        </p:nvSpPr>
        <p:spPr>
          <a:xfrm>
            <a:off x="5059867" y="3391687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6" y="0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7359611" y="3314041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-132275" y="2307337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-3926" y="0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2" type="ctrTitle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" name="Google Shape;105;p10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b="1" i="0" sz="3300" u="none" cap="none" strike="noStrik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i="0" sz="900" u="none" cap="none" strike="noStrik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>
            <p:ph type="ctrTitle"/>
          </p:nvPr>
        </p:nvSpPr>
        <p:spPr>
          <a:xfrm>
            <a:off x="1254750" y="1795944"/>
            <a:ext cx="6634500" cy="713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Phylomorphospace: </a:t>
            </a:r>
            <a:endParaRPr sz="5200"/>
          </a:p>
        </p:txBody>
      </p:sp>
      <p:sp>
        <p:nvSpPr>
          <p:cNvPr id="311" name="Google Shape;311;p29"/>
          <p:cNvSpPr txBox="1"/>
          <p:nvPr>
            <p:ph idx="1" type="subTitle"/>
          </p:nvPr>
        </p:nvSpPr>
        <p:spPr>
          <a:xfrm>
            <a:off x="6479011" y="4686286"/>
            <a:ext cx="2930400" cy="38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Houstoun April 3, 2024</a:t>
            </a:r>
            <a:endParaRPr/>
          </a:p>
        </p:txBody>
      </p:sp>
      <p:sp>
        <p:nvSpPr>
          <p:cNvPr id="312" name="Google Shape;312;p29"/>
          <p:cNvSpPr txBox="1"/>
          <p:nvPr/>
        </p:nvSpPr>
        <p:spPr>
          <a:xfrm>
            <a:off x="1746750" y="2509350"/>
            <a:ext cx="5650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Application of 3D Morphometrics to Phylogenetics</a:t>
            </a:r>
            <a:endParaRPr sz="2200">
              <a:solidFill>
                <a:srgbClr val="071B55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00" y="152400"/>
            <a:ext cx="61296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 txBox="1"/>
          <p:nvPr>
            <p:ph idx="2" type="subTitle"/>
          </p:nvPr>
        </p:nvSpPr>
        <p:spPr>
          <a:xfrm>
            <a:off x="7667025" y="4686900"/>
            <a:ext cx="2930400" cy="380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Da Silva et al. </a:t>
            </a:r>
            <a:r>
              <a:rPr lang="en" sz="1000">
                <a:solidFill>
                  <a:schemeClr val="lt1"/>
                </a:solidFill>
              </a:rPr>
              <a:t> (2018)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75" y="822113"/>
            <a:ext cx="4263574" cy="34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0663"/>
            <a:ext cx="4419601" cy="454217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>
            <p:ph idx="2" type="subTitle"/>
          </p:nvPr>
        </p:nvSpPr>
        <p:spPr>
          <a:xfrm>
            <a:off x="7667025" y="4686900"/>
            <a:ext cx="2930400" cy="380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Da Silva et al.  (2018)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13" y="152400"/>
            <a:ext cx="8502175" cy="467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0"/>
          <p:cNvSpPr txBox="1"/>
          <p:nvPr>
            <p:ph idx="2" type="subTitle"/>
          </p:nvPr>
        </p:nvSpPr>
        <p:spPr>
          <a:xfrm>
            <a:off x="7667025" y="4686900"/>
            <a:ext cx="2930400" cy="380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Da Silva et al.  (2018)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788" y="152400"/>
            <a:ext cx="504441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1"/>
          <p:cNvSpPr txBox="1"/>
          <p:nvPr>
            <p:ph idx="2" type="subTitle"/>
          </p:nvPr>
        </p:nvSpPr>
        <p:spPr>
          <a:xfrm>
            <a:off x="7667025" y="4686900"/>
            <a:ext cx="2930400" cy="380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Da Silva et al.  (2018)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type="ctrTitle"/>
          </p:nvPr>
        </p:nvSpPr>
        <p:spPr>
          <a:xfrm flipH="1">
            <a:off x="623875" y="299243"/>
            <a:ext cx="2308500" cy="746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Landmarks:</a:t>
            </a:r>
            <a:endParaRPr sz="2400"/>
          </a:p>
        </p:txBody>
      </p:sp>
      <p:sp>
        <p:nvSpPr>
          <p:cNvPr id="404" name="Google Shape;404;p42"/>
          <p:cNvSpPr txBox="1"/>
          <p:nvPr>
            <p:ph idx="1" type="subTitle"/>
          </p:nvPr>
        </p:nvSpPr>
        <p:spPr>
          <a:xfrm>
            <a:off x="623875" y="1240367"/>
            <a:ext cx="2308500" cy="3375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Discrete</a:t>
            </a:r>
            <a:r>
              <a:rPr lang="en"/>
              <a:t> point or loci of correspondence or </a:t>
            </a:r>
            <a:r>
              <a:rPr lang="en"/>
              <a:t>equivalency</a:t>
            </a:r>
            <a:r>
              <a:rPr lang="en"/>
              <a:t> among organisms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Two </a:t>
            </a:r>
            <a:r>
              <a:rPr lang="en"/>
              <a:t>approaches</a:t>
            </a:r>
            <a:r>
              <a:rPr lang="en"/>
              <a:t>: </a:t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Homology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Landmark </a:t>
            </a:r>
            <a:r>
              <a:rPr lang="en"/>
              <a:t>correspondence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42"/>
          <p:cNvGrpSpPr/>
          <p:nvPr/>
        </p:nvGrpSpPr>
        <p:grpSpPr>
          <a:xfrm>
            <a:off x="3473100" y="1126700"/>
            <a:ext cx="2353000" cy="2562725"/>
            <a:chOff x="3831250" y="235150"/>
            <a:chExt cx="2353000" cy="2562725"/>
          </a:xfrm>
        </p:grpSpPr>
        <p:pic>
          <p:nvPicPr>
            <p:cNvPr id="406" name="Google Shape;40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31250" y="299250"/>
              <a:ext cx="2308500" cy="2471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42"/>
            <p:cNvSpPr/>
            <p:nvPr/>
          </p:nvSpPr>
          <p:spPr>
            <a:xfrm>
              <a:off x="4628950" y="23515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5797350" y="95785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3831250" y="1240375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6078350" y="210410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5385950" y="1213275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3846275" y="210410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5385950" y="2684775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4241950" y="2621725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4866075" y="219015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4287825" y="143440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5177275" y="1938325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4819425" y="179590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4490550" y="196600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5666604" y="772869"/>
            <a:ext cx="3585388" cy="3597761"/>
            <a:chOff x="5857104" y="-90719"/>
            <a:chExt cx="3585388" cy="3597761"/>
          </a:xfrm>
        </p:grpSpPr>
        <p:pic>
          <p:nvPicPr>
            <p:cNvPr id="421" name="Google Shape;421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175456">
              <a:off x="6351875" y="441974"/>
              <a:ext cx="2595847" cy="2532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42"/>
            <p:cNvSpPr/>
            <p:nvPr/>
          </p:nvSpPr>
          <p:spPr>
            <a:xfrm>
              <a:off x="8265450" y="128755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7312950" y="1357325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6474750" y="93225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8760750" y="117445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6509888" y="223365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8806475" y="2035525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7351050" y="262830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8310400" y="257175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7793800" y="2035525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7456950" y="185365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8059700" y="1853638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7793800" y="151615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7899700" y="186150"/>
              <a:ext cx="105900" cy="113100"/>
            </a:xfrm>
            <a:prstGeom prst="ellipse">
              <a:avLst/>
            </a:prstGeom>
            <a:solidFill>
              <a:srgbClr val="F54132"/>
            </a:solidFill>
            <a:ln cap="flat" cmpd="sng" w="9525">
              <a:solidFill>
                <a:srgbClr val="F541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Slab Light"/>
                <a:ea typeface="Roboto Slab Light"/>
                <a:cs typeface="Roboto Slab Light"/>
                <a:sym typeface="Roboto Slab Light"/>
              </a:endParaRPr>
            </a:p>
          </p:txBody>
        </p:sp>
      </p:grpSp>
      <p:sp>
        <p:nvSpPr>
          <p:cNvPr id="435" name="Google Shape;435;p42"/>
          <p:cNvSpPr txBox="1"/>
          <p:nvPr/>
        </p:nvSpPr>
        <p:spPr>
          <a:xfrm>
            <a:off x="5058825" y="772875"/>
            <a:ext cx="1820400" cy="3705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Homologous</a:t>
            </a:r>
            <a:r>
              <a:rPr b="1" lang="en" sz="1300" u="sng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Points</a:t>
            </a:r>
            <a:endParaRPr b="1" sz="1300" u="sng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6" name="Google Shape;436;p42"/>
          <p:cNvSpPr txBox="1"/>
          <p:nvPr>
            <p:ph idx="1" type="subTitle"/>
          </p:nvPr>
        </p:nvSpPr>
        <p:spPr>
          <a:xfrm>
            <a:off x="7352125" y="4686900"/>
            <a:ext cx="2930400" cy="38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Wärmländer</a:t>
            </a:r>
            <a:r>
              <a:rPr lang="en" sz="1000">
                <a:solidFill>
                  <a:schemeClr val="lt1"/>
                </a:solidFill>
              </a:rPr>
              <a:t> et al.  (2018)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 txBox="1"/>
          <p:nvPr>
            <p:ph type="ctrTitle"/>
          </p:nvPr>
        </p:nvSpPr>
        <p:spPr>
          <a:xfrm flipH="1">
            <a:off x="623875" y="299243"/>
            <a:ext cx="2308500" cy="746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Landmarks:</a:t>
            </a:r>
            <a:endParaRPr sz="2400"/>
          </a:p>
        </p:txBody>
      </p:sp>
      <p:sp>
        <p:nvSpPr>
          <p:cNvPr id="442" name="Google Shape;442;p43"/>
          <p:cNvSpPr txBox="1"/>
          <p:nvPr>
            <p:ph idx="1" type="subTitle"/>
          </p:nvPr>
        </p:nvSpPr>
        <p:spPr>
          <a:xfrm>
            <a:off x="623875" y="1240367"/>
            <a:ext cx="2308500" cy="3375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Discrete point or loci of correspondence or equivalency among organisms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Two approaches: </a:t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Homology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Landmark correspondence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about landmark </a:t>
            </a:r>
            <a:r>
              <a:rPr lang="en" u="sng"/>
              <a:t>type</a:t>
            </a:r>
            <a:r>
              <a:rPr lang="en"/>
              <a:t>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175" y="356688"/>
            <a:ext cx="5906826" cy="443012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3"/>
          <p:cNvSpPr txBox="1"/>
          <p:nvPr>
            <p:ph idx="1" type="subTitle"/>
          </p:nvPr>
        </p:nvSpPr>
        <p:spPr>
          <a:xfrm>
            <a:off x="7352125" y="4686900"/>
            <a:ext cx="2930400" cy="38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Wärmländer et al.  (2018)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/>
          <p:nvPr>
            <p:ph type="ctrTitle"/>
          </p:nvPr>
        </p:nvSpPr>
        <p:spPr>
          <a:xfrm flipH="1">
            <a:off x="623875" y="299243"/>
            <a:ext cx="2308500" cy="746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Landmarks:</a:t>
            </a:r>
            <a:endParaRPr sz="2400"/>
          </a:p>
        </p:txBody>
      </p:sp>
      <p:sp>
        <p:nvSpPr>
          <p:cNvPr id="450" name="Google Shape;450;p44"/>
          <p:cNvSpPr txBox="1"/>
          <p:nvPr>
            <p:ph idx="1" type="subTitle"/>
          </p:nvPr>
        </p:nvSpPr>
        <p:spPr>
          <a:xfrm>
            <a:off x="623875" y="1240367"/>
            <a:ext cx="2308500" cy="3375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en" u="sng"/>
              <a:t>Traditional Landmarks</a:t>
            </a:r>
            <a:endParaRPr u="sng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en" u="sng"/>
              <a:t>Constructed Landmarks</a:t>
            </a:r>
            <a:endParaRPr u="sng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en" u="sng"/>
              <a:t>Fuzzy Landmarks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4"/>
          <p:cNvPicPr preferRelativeResize="0"/>
          <p:nvPr/>
        </p:nvPicPr>
        <p:blipFill rotWithShape="1">
          <a:blip r:embed="rId3">
            <a:alphaModFix/>
          </a:blip>
          <a:srcRect b="5601" l="20240" r="16109" t="8884"/>
          <a:stretch/>
        </p:blipFill>
        <p:spPr>
          <a:xfrm>
            <a:off x="4359925" y="282137"/>
            <a:ext cx="3408050" cy="45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/>
          <p:nvPr/>
        </p:nvSpPr>
        <p:spPr>
          <a:xfrm>
            <a:off x="5868950" y="1567613"/>
            <a:ext cx="105900" cy="113100"/>
          </a:xfrm>
          <a:prstGeom prst="ellipse">
            <a:avLst/>
          </a:prstGeom>
          <a:solidFill>
            <a:srgbClr val="F54132"/>
          </a:solidFill>
          <a:ln cap="flat" cmpd="sng" w="9525">
            <a:solidFill>
              <a:srgbClr val="F54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453" name="Google Shape;453;p44"/>
          <p:cNvSpPr/>
          <p:nvPr/>
        </p:nvSpPr>
        <p:spPr>
          <a:xfrm>
            <a:off x="6243300" y="2515188"/>
            <a:ext cx="105900" cy="113100"/>
          </a:xfrm>
          <a:prstGeom prst="ellipse">
            <a:avLst/>
          </a:prstGeom>
          <a:solidFill>
            <a:srgbClr val="F54132"/>
          </a:solidFill>
          <a:ln cap="flat" cmpd="sng" w="9525">
            <a:solidFill>
              <a:srgbClr val="F54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454" name="Google Shape;454;p44"/>
          <p:cNvSpPr/>
          <p:nvPr/>
        </p:nvSpPr>
        <p:spPr>
          <a:xfrm>
            <a:off x="6048000" y="2020263"/>
            <a:ext cx="105900" cy="113100"/>
          </a:xfrm>
          <a:prstGeom prst="ellipse">
            <a:avLst/>
          </a:prstGeom>
          <a:solidFill>
            <a:srgbClr val="1DCDC3"/>
          </a:solidFill>
          <a:ln cap="flat" cmpd="sng" w="9525">
            <a:solidFill>
              <a:srgbClr val="1DCD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6094150" y="1488850"/>
            <a:ext cx="9987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71B55"/>
                </a:solidFill>
                <a:latin typeface="Roboto Slab"/>
                <a:ea typeface="Roboto Slab"/>
                <a:cs typeface="Roboto Slab"/>
                <a:sym typeface="Roboto Slab"/>
              </a:rPr>
              <a:t>Fuzzy</a:t>
            </a:r>
            <a:endParaRPr b="1" sz="1000">
              <a:solidFill>
                <a:srgbClr val="071B5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71B5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6243300" y="1934300"/>
            <a:ext cx="1311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71B55"/>
                </a:solidFill>
                <a:latin typeface="Roboto Slab"/>
                <a:ea typeface="Roboto Slab"/>
                <a:cs typeface="Roboto Slab"/>
                <a:sym typeface="Roboto Slab"/>
              </a:rPr>
              <a:t>Ex// </a:t>
            </a:r>
            <a:r>
              <a:rPr b="1" lang="en" sz="1000">
                <a:solidFill>
                  <a:srgbClr val="071B55"/>
                </a:solidFill>
                <a:latin typeface="Roboto Slab"/>
                <a:ea typeface="Roboto Slab"/>
                <a:cs typeface="Roboto Slab"/>
                <a:sym typeface="Roboto Slab"/>
              </a:rPr>
              <a:t>Constructed</a:t>
            </a:r>
            <a:endParaRPr b="1" sz="1000">
              <a:solidFill>
                <a:srgbClr val="071B5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71B5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6389725" y="2379738"/>
            <a:ext cx="9987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71B55"/>
                </a:solidFill>
                <a:latin typeface="Roboto Slab"/>
                <a:ea typeface="Roboto Slab"/>
                <a:cs typeface="Roboto Slab"/>
                <a:sym typeface="Roboto Slab"/>
              </a:rPr>
              <a:t>Traditional</a:t>
            </a:r>
            <a:endParaRPr b="1" sz="1000">
              <a:solidFill>
                <a:srgbClr val="071B55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71B5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58" name="Google Shape;458;p44"/>
          <p:cNvSpPr txBox="1"/>
          <p:nvPr>
            <p:ph idx="1" type="subTitle"/>
          </p:nvPr>
        </p:nvSpPr>
        <p:spPr>
          <a:xfrm>
            <a:off x="7767975" y="4675225"/>
            <a:ext cx="2930400" cy="38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Valeri</a:t>
            </a:r>
            <a:r>
              <a:rPr lang="en" sz="1000">
                <a:solidFill>
                  <a:schemeClr val="lt1"/>
                </a:solidFill>
              </a:rPr>
              <a:t> et al.  (1998)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87" y="1076137"/>
            <a:ext cx="8380825" cy="29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2075"/>
            <a:ext cx="3764120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556" y="637787"/>
            <a:ext cx="4752901" cy="386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75" y="152400"/>
            <a:ext cx="38735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500" y="962738"/>
            <a:ext cx="4772101" cy="321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idx="1" type="subTitle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Intro to Phylomorphospace</a:t>
            </a:r>
            <a:endParaRPr/>
          </a:p>
        </p:txBody>
      </p:sp>
      <p:sp>
        <p:nvSpPr>
          <p:cNvPr id="318" name="Google Shape;318;p30"/>
          <p:cNvSpPr txBox="1"/>
          <p:nvPr>
            <p:ph idx="3" type="subTitle"/>
          </p:nvPr>
        </p:nvSpPr>
        <p:spPr>
          <a:xfrm flipH="1">
            <a:off x="2407040" y="2078645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Paper 1</a:t>
            </a:r>
            <a:endParaRPr/>
          </a:p>
        </p:txBody>
      </p:sp>
      <p:sp>
        <p:nvSpPr>
          <p:cNvPr id="319" name="Google Shape;319;p30"/>
          <p:cNvSpPr txBox="1"/>
          <p:nvPr>
            <p:ph idx="4" type="subTitle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are the pros and cons?</a:t>
            </a:r>
            <a:endParaRPr/>
          </a:p>
        </p:txBody>
      </p:sp>
      <p:sp>
        <p:nvSpPr>
          <p:cNvPr id="320" name="Google Shape;320;p30"/>
          <p:cNvSpPr txBox="1"/>
          <p:nvPr>
            <p:ph idx="6" type="subTitle"/>
          </p:nvPr>
        </p:nvSpPr>
        <p:spPr>
          <a:xfrm>
            <a:off x="2405550" y="2579312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Ecological origins of snakes as revealed by skull evolution</a:t>
            </a:r>
            <a:endParaRPr/>
          </a:p>
        </p:txBody>
      </p:sp>
      <p:sp>
        <p:nvSpPr>
          <p:cNvPr id="321" name="Google Shape;321;p30"/>
          <p:cNvSpPr txBox="1"/>
          <p:nvPr>
            <p:ph type="ctrTitle"/>
          </p:nvPr>
        </p:nvSpPr>
        <p:spPr>
          <a:xfrm>
            <a:off x="992173" y="497174"/>
            <a:ext cx="2135700" cy="946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Overview</a:t>
            </a:r>
            <a:endParaRPr sz="3400"/>
          </a:p>
        </p:txBody>
      </p:sp>
      <p:sp>
        <p:nvSpPr>
          <p:cNvPr id="322" name="Google Shape;322;p30"/>
          <p:cNvSpPr txBox="1"/>
          <p:nvPr>
            <p:ph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23" name="Google Shape;323;p30"/>
          <p:cNvSpPr txBox="1"/>
          <p:nvPr>
            <p:ph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24" name="Google Shape;324;p30"/>
          <p:cNvSpPr txBox="1"/>
          <p:nvPr>
            <p:ph idx="9" type="title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25" name="Google Shape;325;p30"/>
          <p:cNvSpPr txBox="1"/>
          <p:nvPr>
            <p:ph idx="13" type="subTitle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Paper 2</a:t>
            </a:r>
            <a:endParaRPr/>
          </a:p>
        </p:txBody>
      </p:sp>
      <p:sp>
        <p:nvSpPr>
          <p:cNvPr id="326" name="Google Shape;326;p30"/>
          <p:cNvSpPr txBox="1"/>
          <p:nvPr>
            <p:ph idx="14" type="subTitle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Shape and size variation in elapid snake fangs and the effects of phylogeny and diet</a:t>
            </a:r>
            <a:endParaRPr/>
          </a:p>
        </p:txBody>
      </p:sp>
      <p:sp>
        <p:nvSpPr>
          <p:cNvPr id="327" name="Google Shape;327;p30"/>
          <p:cNvSpPr txBox="1"/>
          <p:nvPr>
            <p:ph idx="15" type="title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28" name="Google Shape;328;p30"/>
          <p:cNvSpPr txBox="1"/>
          <p:nvPr>
            <p:ph idx="2" type="subTitle"/>
          </p:nvPr>
        </p:nvSpPr>
        <p:spPr>
          <a:xfrm flipH="1">
            <a:off x="2341565" y="2795411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Landmarking Theory</a:t>
            </a:r>
            <a:endParaRPr/>
          </a:p>
        </p:txBody>
      </p:sp>
      <p:sp>
        <p:nvSpPr>
          <p:cNvPr id="329" name="Google Shape;329;p30"/>
          <p:cNvSpPr txBox="1"/>
          <p:nvPr>
            <p:ph idx="5" type="subTitle"/>
          </p:nvPr>
        </p:nvSpPr>
        <p:spPr>
          <a:xfrm>
            <a:off x="2340075" y="3286222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are landmarks and how do we use them?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ctrTitle"/>
          </p:nvPr>
        </p:nvSpPr>
        <p:spPr>
          <a:xfrm>
            <a:off x="647550" y="384925"/>
            <a:ext cx="7848900" cy="739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Phylomorphospace</a:t>
            </a:r>
            <a:endParaRPr sz="4200"/>
          </a:p>
        </p:txBody>
      </p:sp>
      <p:sp>
        <p:nvSpPr>
          <p:cNvPr id="335" name="Google Shape;335;p31"/>
          <p:cNvSpPr txBox="1"/>
          <p:nvPr>
            <p:ph idx="1" type="subTitle"/>
          </p:nvPr>
        </p:nvSpPr>
        <p:spPr>
          <a:xfrm>
            <a:off x="647548" y="1124701"/>
            <a:ext cx="7848900" cy="354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Projecting phylogenies onto two-dimensional morphospaces has been done since the 1980’s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Rohlf (2002) demonstrated that geometric morphometric variables can be fit to a phylogeny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One approach to phylogenetic ordination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Projects a phylogeny into the PCA space using ancestral states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417100"/>
            <a:ext cx="45720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2"/>
          <p:cNvSpPr txBox="1"/>
          <p:nvPr>
            <p:ph type="ctrTitle"/>
          </p:nvPr>
        </p:nvSpPr>
        <p:spPr>
          <a:xfrm>
            <a:off x="647550" y="384925"/>
            <a:ext cx="7848900" cy="739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Phylomorphospace</a:t>
            </a:r>
            <a:endParaRPr sz="4200"/>
          </a:p>
        </p:txBody>
      </p:sp>
      <p:sp>
        <p:nvSpPr>
          <p:cNvPr id="342" name="Google Shape;342;p32"/>
          <p:cNvSpPr txBox="1"/>
          <p:nvPr>
            <p:ph idx="1" type="subTitle"/>
          </p:nvPr>
        </p:nvSpPr>
        <p:spPr>
          <a:xfrm>
            <a:off x="647548" y="1124701"/>
            <a:ext cx="7848900" cy="3540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R package called ‘phytools’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-"/>
            </a:pPr>
            <a:r>
              <a:rPr lang="en" sz="2000">
                <a:solidFill>
                  <a:schemeClr val="lt1"/>
                </a:solidFill>
              </a:rPr>
              <a:t>Utilizes placed landmarks and a phylogeny to create a phylomorphospace plot for your data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43" name="Google Shape;343;p32"/>
          <p:cNvSpPr txBox="1"/>
          <p:nvPr>
            <p:ph idx="4294967295" type="subTitle"/>
          </p:nvPr>
        </p:nvSpPr>
        <p:spPr>
          <a:xfrm>
            <a:off x="5668411" y="4763111"/>
            <a:ext cx="2930400" cy="38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Sidlauskas (2008)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type="ctrTitle"/>
          </p:nvPr>
        </p:nvSpPr>
        <p:spPr>
          <a:xfrm>
            <a:off x="647550" y="156325"/>
            <a:ext cx="7848900" cy="739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Phylomorphospace</a:t>
            </a:r>
            <a:endParaRPr sz="4200"/>
          </a:p>
        </p:txBody>
      </p:sp>
      <p:sp>
        <p:nvSpPr>
          <p:cNvPr id="349" name="Google Shape;349;p33"/>
          <p:cNvSpPr txBox="1"/>
          <p:nvPr>
            <p:ph idx="1" type="subTitle"/>
          </p:nvPr>
        </p:nvSpPr>
        <p:spPr>
          <a:xfrm>
            <a:off x="647550" y="972300"/>
            <a:ext cx="4626300" cy="363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lang="en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Magnitude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Unequal magnitude of change per phylogenetic branch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Predicts that the mean Euclidean distance between adjacent nodes in the phylogeny will be higher in one clade than in the other.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lang="en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Unequal efficiency in morphological innovation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Predicts that the branches of the phylogeny will be packed much more densely in morphospace in the clade with low morphological diversity than in the clade with high morphological diversity.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71B5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-"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50" name="Google Shape;350;p33"/>
          <p:cNvSpPr txBox="1"/>
          <p:nvPr>
            <p:ph idx="4294967295" type="subTitle"/>
          </p:nvPr>
        </p:nvSpPr>
        <p:spPr>
          <a:xfrm>
            <a:off x="5668411" y="4763111"/>
            <a:ext cx="2930400" cy="38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Sidlauskas (2008)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51" name="Google Shape;351;p33"/>
          <p:cNvSpPr txBox="1"/>
          <p:nvPr>
            <p:ph idx="4294967295" type="subTitle"/>
          </p:nvPr>
        </p:nvSpPr>
        <p:spPr>
          <a:xfrm>
            <a:off x="7667025" y="4686900"/>
            <a:ext cx="2930400" cy="38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Sidlauskas (2008)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950" y="1144988"/>
            <a:ext cx="3222500" cy="3597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idx="2" type="subTitle"/>
          </p:nvPr>
        </p:nvSpPr>
        <p:spPr>
          <a:xfrm>
            <a:off x="7667025" y="4686900"/>
            <a:ext cx="2930400" cy="380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Sidlauskas (2008)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75" y="380700"/>
            <a:ext cx="7776841" cy="43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625" y="152400"/>
            <a:ext cx="328475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6600"/>
            <a:ext cx="8839199" cy="2770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250" y="152400"/>
            <a:ext cx="38114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0C2E3A"/>
      </a:accent1>
      <a:accent2>
        <a:srgbClr val="110F16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